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84" r:id="rId3"/>
    <p:sldId id="282" r:id="rId4"/>
    <p:sldId id="283" r:id="rId5"/>
    <p:sldId id="258" r:id="rId6"/>
    <p:sldId id="259" r:id="rId7"/>
    <p:sldId id="261" r:id="rId8"/>
    <p:sldId id="260" r:id="rId9"/>
    <p:sldId id="264" r:id="rId10"/>
    <p:sldId id="265" r:id="rId11"/>
    <p:sldId id="266" r:id="rId12"/>
    <p:sldId id="267" r:id="rId13"/>
    <p:sldId id="263" r:id="rId14"/>
    <p:sldId id="273" r:id="rId15"/>
    <p:sldId id="268" r:id="rId16"/>
    <p:sldId id="272" r:id="rId17"/>
    <p:sldId id="281" r:id="rId18"/>
    <p:sldId id="269" r:id="rId19"/>
    <p:sldId id="285" r:id="rId20"/>
    <p:sldId id="276" r:id="rId21"/>
  </p:sldIdLst>
  <p:sldSz cx="9144000" cy="6858000" type="screen4x3"/>
  <p:notesSz cx="6858000" cy="9144000"/>
  <p:defaultTextStyle>
    <a:defPPr>
      <a:defRPr lang="h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42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>
            <a:extLst>
              <a:ext uri="{FF2B5EF4-FFF2-40B4-BE49-F238E27FC236}">
                <a16:creationId xmlns:a16="http://schemas.microsoft.com/office/drawing/2014/main" id="{5A44DAA4-DEE0-4379-B29C-A5BC79DC3ED0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>
              <a:extLst>
                <a:ext uri="{FF2B5EF4-FFF2-40B4-BE49-F238E27FC236}">
                  <a16:creationId xmlns:a16="http://schemas.microsoft.com/office/drawing/2014/main" id="{DDDE9914-1924-4FFC-94DF-F24DA634024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IN" altLang="en-US"/>
            </a:p>
          </p:txBody>
        </p:sp>
        <p:sp>
          <p:nvSpPr>
            <p:cNvPr id="6" name="Rectangle 9">
              <a:extLst>
                <a:ext uri="{FF2B5EF4-FFF2-40B4-BE49-F238E27FC236}">
                  <a16:creationId xmlns:a16="http://schemas.microsoft.com/office/drawing/2014/main" id="{7B04F3B5-8E25-401F-8BAC-4C4AECAB106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IN" altLang="en-US"/>
            </a:p>
          </p:txBody>
        </p:sp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C9C42A9A-D9F0-4413-A980-7BAF01485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IN" altLang="en-US"/>
            </a:p>
          </p:txBody>
        </p:sp>
      </p:grpSp>
      <p:sp>
        <p:nvSpPr>
          <p:cNvPr id="59394" name="Rectangle 2">
            <a:extLst>
              <a:ext uri="{FF2B5EF4-FFF2-40B4-BE49-F238E27FC236}">
                <a16:creationId xmlns:a16="http://schemas.microsoft.com/office/drawing/2014/main" id="{0702EA92-1B67-48F9-A322-F7A61C1714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55E4587-3F43-47CC-9A99-C7506402B2F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0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CF8856C6-5E21-4ECB-B6AC-6B937377E3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6BEE2695-3E62-4744-8270-0536ADD307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42C34A8A-048E-4E15-84BA-D0FB9DEA3B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9C33AF-ED6F-4DA2-B386-0DC3B07A49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0009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633C0-6D64-4887-AF76-7BC10F200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56F2CA-A68C-4A18-A8A3-0356E9A92B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D475E1-E268-453B-A94D-7297AA26E9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705072-29FB-4606-B3B8-85B6C6EFE4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015F67-B0AF-4C97-B38C-55FBC60B71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9C4D7-23E2-4174-95C8-29F704F018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77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E1381A-2AAB-4F38-AA8B-706F3294F5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B5B0DA-2D4D-49AF-A89A-5B85260B0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D2676C-152A-4AE7-AC1D-EF0A8F2804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E2526F-8A6A-452B-9A3E-9362365EE0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CF966C-CFC5-49BF-AA06-41B21C979A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8B2E2-39E1-46EC-B736-1A4C505B01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37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23DE6-6DB8-49EF-A00B-78C234317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71170-2594-49A3-80DE-455982991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21ADD6-4E22-4022-8B41-E33B5D7124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B3AC7E-86FD-420C-8057-CE1A92DCD5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4DE607-815E-4E7D-9B93-3F4E4C4F9C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E4A94-070B-40F9-94FA-31D2A091B6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981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BDE4F-C754-486A-A65F-96DD5B3FC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0905A-3366-471C-8CFC-BC1A6DAC8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1FB89C-74FC-42A4-A745-5B12A69B9D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02736E-A7E5-465A-8110-EB4937D273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5CEA2B-273B-45D9-BF00-FBD73DCBD9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3A682-5BF9-41F0-8961-9115973199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384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49B42-DB2B-4107-8662-461C03CED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25E5A-9EF5-4F98-ACAE-1CDA653488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84DC0C-C777-41BB-801C-61C7ECD38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3E78F9-2862-4042-944D-DF37D50CF1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428D96-92AC-46DC-9794-A7D1E63F10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F72644-B5DB-458A-8C34-37B663D701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7C3FD-C04D-4E07-855A-17DDCE0ABA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8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87FF4-5FE8-4F9E-A984-2B9DDBF3A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1A522-A789-422E-8D30-286E54439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708E13-E6E5-4DAD-9348-F6229F8CE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2312A7-E812-4DC4-8E7C-E5912DFA5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D70916-8204-4BCB-BEB0-35E47A2643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23CDD61-419F-4ED8-9103-B944DD5D36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B084572-828E-415D-AF6A-D74ABE0BE2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F2E25AF-4EF0-479E-9BBE-7B85764B44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2ADAF-AB2A-4545-BA43-1E71AE6A6B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90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E5FAE-8EFC-4CB0-B27F-2F2F197AA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43B96C-7903-45E2-92B6-E95BB2BBA2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AA2C0B4-DDC7-4FB5-B8BD-726AC75DD2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258D5AC-AFFF-4A4D-849C-FC8B3290BC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9FC35-914B-4E99-BC19-5620FFA9D1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32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A3881E6-9CD1-43B4-9355-068E98F2FF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AA617F5-3970-41EA-8594-811027BD5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C480E5-7B92-4B9E-A805-0054C338B2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88FEE-8B0A-4ACC-B5C1-D26E056D8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26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392EB-36F9-4574-A1C7-C7524DE09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26BD9-FA0B-4FAB-8486-E96832F96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8509C-2658-4808-A12C-1AAA8453F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ED7B16-8916-44A7-B45B-C6FC02CA4E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68BF04-EE52-412D-8CCC-75BEC6C142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58DDF0-B59A-4B8A-BC2B-448A85177C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D4A5A-5A02-4BFD-9FA5-5E7FB9F94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08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B7671-6ABA-4A2D-AA47-4367B5926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1AE389-8AF6-4C60-BF19-356C044A0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36C2CE-C36E-4375-9794-B88E544B8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C5F43F-48EF-4C38-AF58-B757443951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B51078-8264-4742-BC05-C910E364F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86F5F-2AA8-473E-8942-36B9EC309E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6115E-05A2-419E-B4DD-E7430FB018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23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AFB3006-EE11-4FD5-8CA0-96F5904113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i" altLang="en-US"/>
              <a:t>मास्टर शीर्षक शैली संपादित करने के लिए क्लिक करें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FFC5F7E-C7EE-4DB7-BEE0-305EF932AF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i" altLang="en-US"/>
              <a:t>मास्टर टेक्स्ट शैलियों को संपादित करने के लिए क्लिक करें</a:t>
            </a:r>
          </a:p>
          <a:p>
            <a:pPr lvl="1"/>
            <a:r>
              <a:rPr lang="hi" altLang="en-US"/>
              <a:t>दूसरा स्तर</a:t>
            </a:r>
          </a:p>
          <a:p>
            <a:pPr lvl="2"/>
            <a:r>
              <a:rPr lang="hi" altLang="en-US"/>
              <a:t>तीसरे स्तर</a:t>
            </a:r>
          </a:p>
          <a:p>
            <a:pPr lvl="3"/>
            <a:r>
              <a:rPr lang="hi" altLang="en-US"/>
              <a:t>चौथा स्तर</a:t>
            </a:r>
          </a:p>
          <a:p>
            <a:pPr lvl="4"/>
            <a:r>
              <a:rPr lang="hi" altLang="en-US"/>
              <a:t>पांचवां स्तर</a:t>
            </a:r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386C91CB-18B0-4D38-9F2A-9112C5E5AF8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DD1AFCA2-452C-4B45-BA7E-F184499FBA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71E5E7A8-C294-42A5-90A7-F0FCF6797C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996DB042-FBD7-430C-B754-739A210ED5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1D95785A-3A30-4551-9983-2F33F1437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B1583AE5-ACF6-47D5-AD82-CC191BB60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51EA7113-EFAF-41E6-B367-0123981E8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741789BF-B718-4616-BBA6-A4FFE94A3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90F1892-4479-4C45-9286-BDE88E41AAE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1219200"/>
            <a:ext cx="9144000" cy="1470025"/>
          </a:xfrm>
        </p:spPr>
        <p:txBody>
          <a:bodyPr/>
          <a:lstStyle/>
          <a:p>
            <a:pPr eaLnBrk="1" hangingPunct="1"/>
            <a:br>
              <a:rPr lang="en-US" altLang="en-US" sz="3600" b="1" dirty="0"/>
            </a:br>
            <a:r>
              <a:rPr lang="hi-IN" altLang="en-US" sz="3600" b="1" dirty="0"/>
              <a:t>निगमित </a:t>
            </a:r>
            <a:r>
              <a:rPr lang="hi" altLang="en-US" sz="4400" b="1" dirty="0"/>
              <a:t>सामाजिक </a:t>
            </a:r>
            <a:r>
              <a:rPr lang="hi-IN" altLang="en-US" sz="4400" b="1" dirty="0"/>
              <a:t>उत्तरदायित्व</a:t>
            </a:r>
            <a:br>
              <a:rPr lang="en-US" altLang="en-US" sz="3600" b="1" dirty="0"/>
            </a:br>
            <a:endParaRPr lang="en-US" altLang="en-US" sz="3600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0297AB7-A639-4EF3-9438-851BD43B6DB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3054350"/>
          </a:xfrm>
        </p:spPr>
        <p:txBody>
          <a:bodyPr/>
          <a:lstStyle/>
          <a:p>
            <a:pPr eaLnBrk="1" hangingPunct="1">
              <a:buClrTx/>
              <a:buFont typeface="Arial" panose="020B0604020202020204" pitchFamily="34" charset="0"/>
              <a:buNone/>
            </a:pPr>
            <a:r>
              <a:rPr lang="hi" altLang="en-US" sz="2800" b="1">
                <a:solidFill>
                  <a:schemeClr val="bg2"/>
                </a:solidFill>
              </a:rPr>
              <a:t>विजन, योजना और प्रतिबद्धता</a:t>
            </a:r>
          </a:p>
          <a:p>
            <a:pPr eaLnBrk="1" hangingPunct="1">
              <a:buClrTx/>
              <a:buFont typeface="Arial" panose="020B0604020202020204" pitchFamily="34" charset="0"/>
              <a:buNone/>
            </a:pPr>
            <a:endParaRPr lang="en-US" altLang="en-US" sz="2800" b="1">
              <a:solidFill>
                <a:schemeClr val="bg2"/>
              </a:solidFill>
            </a:endParaRPr>
          </a:p>
          <a:p>
            <a:pPr eaLnBrk="1" hangingPunct="1">
              <a:buClrTx/>
              <a:buFont typeface="Arial" panose="020B0604020202020204" pitchFamily="34" charset="0"/>
              <a:buNone/>
            </a:pPr>
            <a:endParaRPr lang="en-US" altLang="en-US" sz="2800" b="1">
              <a:solidFill>
                <a:schemeClr val="bg2"/>
              </a:solidFill>
            </a:endParaRPr>
          </a:p>
          <a:p>
            <a:pPr eaLnBrk="1" hangingPunct="1">
              <a:buClrTx/>
              <a:buFont typeface="Arial" panose="020B0604020202020204" pitchFamily="34" charset="0"/>
              <a:buNone/>
            </a:pPr>
            <a:r>
              <a:rPr lang="hi" altLang="en-US" sz="2000" b="1">
                <a:solidFill>
                  <a:schemeClr val="bg2"/>
                </a:solidFill>
              </a:rPr>
              <a:t>मीरा मिश्रा,</a:t>
            </a:r>
          </a:p>
          <a:p>
            <a:pPr eaLnBrk="1" hangingPunct="1">
              <a:buClrTx/>
              <a:buFont typeface="Arial" panose="020B0604020202020204" pitchFamily="34" charset="0"/>
              <a:buNone/>
            </a:pPr>
            <a:r>
              <a:rPr lang="hi" altLang="en-US" sz="2000" b="1">
                <a:solidFill>
                  <a:schemeClr val="bg2"/>
                </a:solidFill>
              </a:rPr>
              <a:t>29 अप्रैल, 2011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B58DAA8-0A54-4CEE-8736-2156DBA836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 b="1"/>
              <a:t>गतिविधियां: नमूना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3F5C5D0-86FF-4784-9711-52FAD8C686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9154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i" altLang="en-US" sz="1800" b="1" dirty="0">
                <a:solidFill>
                  <a:srgbClr val="FF0000"/>
                </a:solidFill>
              </a:rPr>
              <a:t>एकीकृत सामुदायिक विकास: नए हवाई अड्डों से सबसे अधिक प्रभावित लोगों की जरूरतों को पूरा करने के लिए परियोजनाएं जिनमें शामिल हैं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खोदे गए कुओं, हैंडपंपों आदि के माध्यम से पीने योग्य पेयजल।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जल </a:t>
            </a:r>
            <a:r>
              <a:rPr lang="hi-IN" altLang="en-US" sz="1600" dirty="0"/>
              <a:t>संरक्षण</a:t>
            </a:r>
            <a:endParaRPr lang="hi" altLang="en-US" sz="1600" dirty="0"/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स्वच्छता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सौर ऊर्जा जैसी पर्यावरण के अनुकूल प्रौद्योगिकियों का उपयोग कर बिजली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आजीविका और आय सृजन के लिए कौशल विकास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समुदायों की स्वास्थ्य स्थिति में सुधार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चहुंमुखी विकास के लिए गांवों को गोद ले</a:t>
            </a:r>
            <a:r>
              <a:rPr lang="hi-IN" altLang="en-US" sz="1600" dirty="0"/>
              <a:t>ना </a:t>
            </a:r>
            <a:endParaRPr lang="hi" altLang="en-US" sz="1600" dirty="0"/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hi" altLang="en-US" sz="1800" b="1" dirty="0">
                <a:solidFill>
                  <a:srgbClr val="FF0000"/>
                </a:solidFill>
              </a:rPr>
              <a:t>पर्यावरण: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पर्यावरण संरक्षण के बारे में जागरूकता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कचरा प्रबंधन।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कागज कचरे और पर्यावरणीय क्षति को कम करने के लिए कागज रीसाइक्लिंग इकाई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हवाई अड्डे के चारों ओर हरित पट्टी जहाँ संभव हो।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सामाजिक वानिकी और वनीकरण को बढ़ावा देना और </a:t>
            </a:r>
            <a:r>
              <a:rPr lang="hi-IN" altLang="en-US" sz="1600" dirty="0"/>
              <a:t>भाविप्रा</a:t>
            </a:r>
            <a:r>
              <a:rPr lang="hi" altLang="en-US" sz="1600" dirty="0"/>
              <a:t> कॉलोनियों को हरा-भरा करना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ऊर्जा संरक्षण, प्रदूषण में कमी और पर्यावरण संरक्षण के लिए परियोजनाएं जैसे सौर ऊर्जा का उपयोग, धुआं रहित चूल्हे आदि।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7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7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74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74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74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0B404CF-DE5F-4C95-8516-12D867C799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 b="1"/>
              <a:t>गतिविधियां ... जारी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050C09C-81A7-4B94-A51F-E16DCF7918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8392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i" altLang="en-US" sz="1800" b="1" dirty="0">
                <a:solidFill>
                  <a:srgbClr val="FF0000"/>
                </a:solidFill>
              </a:rPr>
              <a:t>शिक्षा</a:t>
            </a:r>
            <a:endParaRPr lang="en-US" altLang="en-US" sz="1800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औपचारिक शिक्षा के लिए स्कूल।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शैक्षिक संस्थान, व्यावसायिक प्रशिक्षण संस्थान, अनौपचारिक शिक्षा के लिए केंद्र आदि। जैसे आवश्यक बुनियादी ढांचे के लिए ग्रामीण/शहरी स्लम क्षेत्रों के स्कूलों को अनुदान/सहायता।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उन कर्मचारियों या प्रभावित समुदायों के बच्चों को छात्रवृत्ति/वित्तीय सहायता, जिन्होंने शिक्षा या अन्य कौशल में असाधारण प्रतिभा का प्रदर्शन किया है।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मौजूदा शैक्षिक प्रणालियों के माध्यम से वंचित बच्चों के लिए मुफ्त शिक्षा।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गरीब और वंचित वर्ग के बच्चों के लिए अध्ययन सामग्री।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hi" altLang="en-US" sz="1800" b="1" dirty="0">
                <a:solidFill>
                  <a:srgbClr val="FF0000"/>
                </a:solidFill>
              </a:rPr>
              <a:t>आपदा प्रबंधन</a:t>
            </a:r>
            <a:endParaRPr lang="en-US" altLang="en-US" sz="1800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सामुदायिक विकास योजनाओं में आपदा तैयारी और संबंधित क्षमता निर्माण को एकीकृत करना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आपदा न्यूनीकरण के लिए स्थानीय और राष्ट्रीय प्रयासों में योगदान </a:t>
            </a:r>
            <a:endParaRPr lang="hi-IN" altLang="en-US" sz="1600" dirty="0"/>
          </a:p>
          <a:p>
            <a:pPr lvl="1" eaLnBrk="1" hangingPunct="1">
              <a:lnSpc>
                <a:spcPct val="80000"/>
              </a:lnSpc>
            </a:pPr>
            <a:r>
              <a:rPr lang="hi" altLang="en-US" sz="1600" dirty="0"/>
              <a:t>हवाई अड्डों के नेटवर्क का उपयोग करके सरकार के बचाव कार्यों में भाग </a:t>
            </a:r>
            <a:r>
              <a:rPr lang="hi-IN" altLang="en-US" sz="1600" dirty="0"/>
              <a:t>लेना</a:t>
            </a:r>
            <a:endParaRPr lang="hi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DE26F51-C2C3-48A1-998F-D59212A1C3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 b="1"/>
              <a:t>गतिविधियां ... जारी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945E085-F955-4C0B-B074-3A27F0D540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i" altLang="en-US" sz="1600" b="1" dirty="0">
                <a:solidFill>
                  <a:srgbClr val="FF0000"/>
                </a:solidFill>
              </a:rPr>
              <a:t>स्वास्थ्य</a:t>
            </a:r>
            <a:endParaRPr lang="en-US" altLang="en-US" sz="1600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महिलाओं, बच्चों और विकलांग व्यक्तियों पर ध्यान केंद्रित करते हुए स्वास्थ्य प्रणालियों को सुदृढ़ बनाना।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सुविधाएं (जैसे मोबाइल क्लीनिक) सीधे या अन्य सार्वजनिक उपक्रमों, कॉरपोरेट्स, सरकारी योजनाओं आदि के साथ साझेदारी में।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स्थानीय स्तर पर प्रासंगिक स्वास्थ्य मुद्दों जैसे टीबी, एचआईवी/एड्स, कुष्ठ, मोतियाबिंद आदि के लिए जागरूकता बढ़ाने और आउटरीच सेवाएं प्रदान करने के लिए स्वास्थ्य जांच शिविर, जागरूकता शिविर, नेत्र शिविर आदि।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अन्य निजी और सरकारी प्रदाताओं के साथ साझेदारी में राष्ट्रीय स्वास्थ्य प्राथमिकताओं का जवाब देते हैं।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ऐसी परियोजनाएँ जो प्राथमिक स्थानीय ज़रूरतों को पूरा करती हैं जैसे कि नशीली दवाओं का उपयोग, शराब,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महत्वपूर्ण संदेशों को व्यापक दर्शकों तक पहुंचाने के लिए प्रासंगिक स्वास्थ्य संबंधी सार्वजनिक सूचना सामग्री और फिल्मों का डिजाइन, निर्माण और वितरण।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400" dirty="0"/>
          </a:p>
          <a:p>
            <a:pPr eaLnBrk="1" hangingPunct="1">
              <a:lnSpc>
                <a:spcPct val="80000"/>
              </a:lnSpc>
            </a:pPr>
            <a:r>
              <a:rPr lang="hi" altLang="en-US" sz="1600" b="1" dirty="0">
                <a:solidFill>
                  <a:srgbClr val="FF0000"/>
                </a:solidFill>
              </a:rPr>
              <a:t>अन्य</a:t>
            </a:r>
            <a:endParaRPr lang="en-US" altLang="en-US" sz="1600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विभिन्न खेलों में युवा प्रतिभाओं की पहचान करना और उनकी पूरी क्षमता हासिल करने के लिए उनका समर्थन करना।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देश में खेल संस्कृति विकसित करने के लिए ग्रामीण/अर्ध शहरी क्षेत्रों में खेल आयोजनों को प्रायोजित करना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अपने खेल कौशल को मजबूत करने के लिए कोचिंग और प्रशिक्षण के लिए योग्य उम्मीदवारों को प्रायोजित कर</a:t>
            </a:r>
            <a:r>
              <a:rPr lang="hi-IN" altLang="en-US" sz="1400" dirty="0"/>
              <a:t>ना </a:t>
            </a:r>
            <a:endParaRPr lang="hi" altLang="en-US" sz="1400" dirty="0"/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किसी भी प्राकृतिक आपदा का तुरंत जवाब दें और स्थानीय और राष्ट्रीय पुनर्वास प्रक्रिया में योगदान करें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कर्मचारियों के परिवारों को सशक्त बनाना और सीएसआर पहलों में उनकी भागीदारी को प्रोत्साहित करना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स्वस्थ कार्य वातावरण सुनिश्चित करने के लिए संवेदीकरण कार्यक्रम, व्याख्यान, कार्यशालाएँ आदि</a:t>
            </a:r>
          </a:p>
          <a:p>
            <a:pPr lvl="1" eaLnBrk="1" hangingPunct="1">
              <a:lnSpc>
                <a:spcPct val="80000"/>
              </a:lnSpc>
            </a:pPr>
            <a:r>
              <a:rPr lang="hi" altLang="en-US" sz="1400" dirty="0"/>
              <a:t>स्टाफ और ठेका मजदूरों के बच्चों के लिए क्रेच।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0"/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194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7092731-D0C9-4CD9-87F2-C861AF136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 b="1"/>
              <a:t>प्रस्तावित रणनीतियाँ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09C1214-6780-4CFC-A8E4-E5C22E896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763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i-IN" altLang="en-US" sz="2000" dirty="0"/>
              <a:t>भाविप्रा</a:t>
            </a:r>
            <a:r>
              <a:rPr lang="hi" altLang="en-US" sz="2000" dirty="0"/>
              <a:t> की मुख्य ताकत और तुलनात्मक लाभ के आधार पर निर्माण करें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hi" altLang="en-US" sz="2000" dirty="0"/>
              <a:t>अपरिहार्य और अनपेक्षित क्षति को कम करने / संबोधित करने के लिए स्वामित्व लें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hi" altLang="en-US" sz="2000" dirty="0"/>
              <a:t>अनुकूलित और आवश्यकता आधारित कार्यक्रम विकसित करें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hi" altLang="en-US" sz="2000" dirty="0"/>
              <a:t>स्थिरता पर जोर दें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hi" altLang="en-US" sz="2000" dirty="0"/>
              <a:t>सीएसआर गतिविधियों के समन्वयन के लिए इन-हाउस सुविधा को शामिल करें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hi" altLang="en-US" sz="2000" dirty="0"/>
              <a:t>रणनीतिक साझेदारी के माध्यम से परिणामों को अधिकतम करें।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hi-IN" altLang="en-US" sz="2000" dirty="0"/>
              <a:t>भाविप्रा</a:t>
            </a:r>
            <a:r>
              <a:rPr lang="hi" altLang="en-US" sz="2000" dirty="0"/>
              <a:t> की मुख्य व्यवसाय योजना में मुख्य धारा सीएसआर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>
            <a:extLst>
              <a:ext uri="{FF2B5EF4-FFF2-40B4-BE49-F238E27FC236}">
                <a16:creationId xmlns:a16="http://schemas.microsoft.com/office/drawing/2014/main" id="{3C09D9E6-F0A4-4FF5-B49F-B7269A8B2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14600"/>
            <a:ext cx="1524000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 dirty="0">
                <a:latin typeface="Arial" panose="020B0604020202020204" pitchFamily="34" charset="0"/>
              </a:rPr>
              <a:t>एपीडी/</a:t>
            </a:r>
            <a:r>
              <a:rPr lang="hi-IN" altLang="en-US" dirty="0">
                <a:latin typeface="Arial" panose="020B0604020202020204" pitchFamily="34" charset="0"/>
              </a:rPr>
              <a:t>आरईडी </a:t>
            </a:r>
            <a:r>
              <a:rPr lang="hi" altLang="en-US" dirty="0">
                <a:latin typeface="Arial" panose="020B0604020202020204" pitchFamily="34" charset="0"/>
              </a:rPr>
              <a:t>/अन्य सीएसआर अवसर की पहचान करते हैं</a:t>
            </a:r>
          </a:p>
        </p:txBody>
      </p:sp>
      <p:cxnSp>
        <p:nvCxnSpPr>
          <p:cNvPr id="16387" name="AutoShape 5">
            <a:extLst>
              <a:ext uri="{FF2B5EF4-FFF2-40B4-BE49-F238E27FC236}">
                <a16:creationId xmlns:a16="http://schemas.microsoft.com/office/drawing/2014/main" id="{14D110EA-CB60-4E79-96EC-4AED260472B5}"/>
              </a:ext>
            </a:extLst>
          </p:cNvPr>
          <p:cNvCxnSpPr>
            <a:cxnSpLocks noChangeShapeType="1"/>
            <a:stCxn id="16386" idx="3"/>
          </p:cNvCxnSpPr>
          <p:nvPr/>
        </p:nvCxnSpPr>
        <p:spPr bwMode="auto">
          <a:xfrm flipV="1">
            <a:off x="2362200" y="3124200"/>
            <a:ext cx="914400" cy="12906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88" name="Text Box 6">
            <a:extLst>
              <a:ext uri="{FF2B5EF4-FFF2-40B4-BE49-F238E27FC236}">
                <a16:creationId xmlns:a16="http://schemas.microsoft.com/office/drawing/2014/main" id="{316798C5-9DD4-437E-A389-83499E91F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514600"/>
            <a:ext cx="1524000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नोडल अधिकारी, सीएसआर समिति को सूचित करें</a:t>
            </a:r>
          </a:p>
        </p:txBody>
      </p:sp>
      <p:sp>
        <p:nvSpPr>
          <p:cNvPr id="16389" name="Line 7">
            <a:extLst>
              <a:ext uri="{FF2B5EF4-FFF2-40B4-BE49-F238E27FC236}">
                <a16:creationId xmlns:a16="http://schemas.microsoft.com/office/drawing/2014/main" id="{4A470DC9-CEF2-42CE-B2B3-5FEB877C2F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124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6390" name="Text Box 8">
            <a:extLst>
              <a:ext uri="{FF2B5EF4-FFF2-40B4-BE49-F238E27FC236}">
                <a16:creationId xmlns:a16="http://schemas.microsoft.com/office/drawing/2014/main" id="{B8D27D34-4D1E-4251-AE6D-5541FD2FF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438400"/>
            <a:ext cx="1905000" cy="1474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 dirty="0">
                <a:latin typeface="Arial" panose="020B0604020202020204" pitchFamily="34" charset="0"/>
              </a:rPr>
              <a:t>सीएसआर सलाहकार की टिप्पणियाँ/प्रतिक्रिया और सुझाव</a:t>
            </a:r>
          </a:p>
        </p:txBody>
      </p:sp>
      <p:sp>
        <p:nvSpPr>
          <p:cNvPr id="16391" name="Line 9">
            <a:extLst>
              <a:ext uri="{FF2B5EF4-FFF2-40B4-BE49-F238E27FC236}">
                <a16:creationId xmlns:a16="http://schemas.microsoft.com/office/drawing/2014/main" id="{654EADCB-B9A7-4BF8-957E-6CA4DBA2CD2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3962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6392" name="Text Box 12">
            <a:extLst>
              <a:ext uri="{FF2B5EF4-FFF2-40B4-BE49-F238E27FC236}">
                <a16:creationId xmlns:a16="http://schemas.microsoft.com/office/drawing/2014/main" id="{02A4E0D8-13B9-417D-922D-2F87EBAF5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334000"/>
            <a:ext cx="1981200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 dirty="0">
                <a:latin typeface="Arial" panose="020B0604020202020204" pitchFamily="34" charset="0"/>
              </a:rPr>
              <a:t>सीएसआर समिति सदस्य (</a:t>
            </a:r>
            <a:r>
              <a:rPr lang="hi-IN" altLang="en-US" dirty="0">
                <a:latin typeface="Arial" panose="020B0604020202020204" pitchFamily="34" charset="0"/>
              </a:rPr>
              <a:t>प्र</a:t>
            </a:r>
            <a:r>
              <a:rPr lang="hi" altLang="en-US" dirty="0">
                <a:latin typeface="Arial" panose="020B0604020202020204" pitchFamily="34" charset="0"/>
              </a:rPr>
              <a:t>चालन)/अध्यक्ष का अनुमोदन </a:t>
            </a:r>
            <a:r>
              <a:rPr lang="hi-IN" altLang="en-US" dirty="0">
                <a:latin typeface="Arial" panose="020B0604020202020204" pitchFamily="34" charset="0"/>
              </a:rPr>
              <a:t>लेती</a:t>
            </a:r>
            <a:r>
              <a:rPr lang="hi" altLang="en-US" dirty="0">
                <a:latin typeface="Arial" panose="020B0604020202020204" pitchFamily="34" charset="0"/>
              </a:rPr>
              <a:t> है</a:t>
            </a:r>
          </a:p>
        </p:txBody>
      </p:sp>
      <p:sp>
        <p:nvSpPr>
          <p:cNvPr id="16393" name="Line 13">
            <a:extLst>
              <a:ext uri="{FF2B5EF4-FFF2-40B4-BE49-F238E27FC236}">
                <a16:creationId xmlns:a16="http://schemas.microsoft.com/office/drawing/2014/main" id="{960540BB-C3FB-4AA4-94E7-AD511FE0E5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5943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6394" name="Text Box 14">
            <a:extLst>
              <a:ext uri="{FF2B5EF4-FFF2-40B4-BE49-F238E27FC236}">
                <a16:creationId xmlns:a16="http://schemas.microsoft.com/office/drawing/2014/main" id="{BB60E604-4F61-4C00-83C1-8852684F7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410200"/>
            <a:ext cx="19050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 dirty="0">
                <a:latin typeface="Arial" panose="020B0604020202020204" pitchFamily="34" charset="0"/>
              </a:rPr>
              <a:t>निर्णय/स्वीकृत योजना एवं बजट एपीडी/आरईडी को भेजा गया</a:t>
            </a:r>
          </a:p>
        </p:txBody>
      </p:sp>
      <p:sp>
        <p:nvSpPr>
          <p:cNvPr id="16395" name="Text Box 15">
            <a:extLst>
              <a:ext uri="{FF2B5EF4-FFF2-40B4-BE49-F238E27FC236}">
                <a16:creationId xmlns:a16="http://schemas.microsoft.com/office/drawing/2014/main" id="{CA0D68E8-9894-4B4E-B02C-BEB36969E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10200"/>
            <a:ext cx="18288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 dirty="0">
                <a:latin typeface="Arial" panose="020B0604020202020204" pitchFamily="34" charset="0"/>
              </a:rPr>
              <a:t>आवंटित फंड, पहचान किए गए संगठनों को लागू करना</a:t>
            </a:r>
          </a:p>
        </p:txBody>
      </p:sp>
      <p:sp>
        <p:nvSpPr>
          <p:cNvPr id="16396" name="Line 16">
            <a:extLst>
              <a:ext uri="{FF2B5EF4-FFF2-40B4-BE49-F238E27FC236}">
                <a16:creationId xmlns:a16="http://schemas.microsoft.com/office/drawing/2014/main" id="{A9D43E51-91B5-49A9-BF0A-D3AB94CA56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6019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6397" name="Line 17">
            <a:extLst>
              <a:ext uri="{FF2B5EF4-FFF2-40B4-BE49-F238E27FC236}">
                <a16:creationId xmlns:a16="http://schemas.microsoft.com/office/drawing/2014/main" id="{F80F9E2F-5CA7-4A66-AA8D-34178CEA7B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876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6398" name="Text Box 18">
            <a:extLst>
              <a:ext uri="{FF2B5EF4-FFF2-40B4-BE49-F238E27FC236}">
                <a16:creationId xmlns:a16="http://schemas.microsoft.com/office/drawing/2014/main" id="{BB4DC055-7C32-45EA-B621-88D99FB8E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114800"/>
            <a:ext cx="1828800" cy="788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कार्यान्वयन,</a:t>
            </a:r>
          </a:p>
          <a:p>
            <a:pPr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निगरानी</a:t>
            </a:r>
          </a:p>
        </p:txBody>
      </p:sp>
      <p:sp>
        <p:nvSpPr>
          <p:cNvPr id="16399" name="Text Box 19">
            <a:extLst>
              <a:ext uri="{FF2B5EF4-FFF2-40B4-BE49-F238E27FC236}">
                <a16:creationId xmlns:a16="http://schemas.microsoft.com/office/drawing/2014/main" id="{7892FE15-A808-432E-B6B1-0D5ED3A21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191000"/>
            <a:ext cx="1905000" cy="376238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सीएचक्यू को रिपोर्ट करें</a:t>
            </a:r>
          </a:p>
        </p:txBody>
      </p:sp>
      <p:sp>
        <p:nvSpPr>
          <p:cNvPr id="16400" name="Line 20">
            <a:extLst>
              <a:ext uri="{FF2B5EF4-FFF2-40B4-BE49-F238E27FC236}">
                <a16:creationId xmlns:a16="http://schemas.microsoft.com/office/drawing/2014/main" id="{05968F6B-A949-4BDF-AB4A-3636F7F3B7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419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6401" name="Rectangle 21">
            <a:extLst>
              <a:ext uri="{FF2B5EF4-FFF2-40B4-BE49-F238E27FC236}">
                <a16:creationId xmlns:a16="http://schemas.microsoft.com/office/drawing/2014/main" id="{27BDFABC-7FD0-4650-BFEC-4CBE7515C6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77813"/>
            <a:ext cx="8991600" cy="788987"/>
          </a:xfrm>
        </p:spPr>
        <p:txBody>
          <a:bodyPr/>
          <a:lstStyle/>
          <a:p>
            <a:pPr eaLnBrk="1" hangingPunct="1"/>
            <a:r>
              <a:rPr lang="hi" altLang="en-US" sz="3800" b="1"/>
              <a:t>योजना, कार्यान्वयन, रिपोर्टिंग चक्र</a:t>
            </a:r>
          </a:p>
        </p:txBody>
      </p:sp>
      <p:sp>
        <p:nvSpPr>
          <p:cNvPr id="16402" name="AutoShape 22">
            <a:extLst>
              <a:ext uri="{FF2B5EF4-FFF2-40B4-BE49-F238E27FC236}">
                <a16:creationId xmlns:a16="http://schemas.microsoft.com/office/drawing/2014/main" id="{A6228018-B22C-4895-B698-8132DC184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752600"/>
            <a:ext cx="409575" cy="747713"/>
          </a:xfrm>
          <a:prstGeom prst="downArrow">
            <a:avLst>
              <a:gd name="adj1" fmla="val 50000"/>
              <a:gd name="adj2" fmla="val 4564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I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697A56E-5CB8-4654-8D10-8D568DD26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 b="1"/>
              <a:t>संस्थागत स्थापना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5ECA5FF-8886-4560-A317-7FE3ECCDC2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839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hi" altLang="en-US" dirty="0"/>
              <a:t>सीएसआर </a:t>
            </a:r>
            <a:r>
              <a:rPr lang="hi" altLang="en-US" b="1" dirty="0"/>
              <a:t>के अवसरों की पहचान </a:t>
            </a:r>
            <a:r>
              <a:rPr lang="hi-IN" altLang="en-US" b="1" dirty="0"/>
              <a:t>आरईडी</a:t>
            </a:r>
            <a:r>
              <a:rPr lang="hi" altLang="en-US" b="1" dirty="0"/>
              <a:t>, एपीडी </a:t>
            </a:r>
            <a:r>
              <a:rPr lang="hi" altLang="en-US" dirty="0"/>
              <a:t>और अन्य संबंधित कर्मचारियों द्वारा की जाएगी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hi" altLang="en-US" dirty="0"/>
              <a:t>गतिविधियों को </a:t>
            </a:r>
            <a:r>
              <a:rPr lang="hi" altLang="en-US" b="1" dirty="0"/>
              <a:t>विशेषज्ञ एजेंसियों, गैर सरकारी संगठनों, अन्य द्वारा कार्यान्वित किया जाएगा </a:t>
            </a:r>
            <a:r>
              <a:rPr lang="hi" altLang="en-US" dirty="0"/>
              <a:t>।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hi" altLang="en-US" dirty="0"/>
              <a:t>कर्मचारी </a:t>
            </a:r>
            <a:r>
              <a:rPr lang="hi" altLang="en-US" b="1" dirty="0"/>
              <a:t>वार्षिक मूल्यांकन में किए गए सीएसआर </a:t>
            </a:r>
            <a:r>
              <a:rPr lang="hi" altLang="en-US" dirty="0"/>
              <a:t>पहल शामिल होंगे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hi-IN" altLang="en-US" dirty="0"/>
              <a:t>भाविप्रा</a:t>
            </a:r>
            <a:r>
              <a:rPr lang="hi" altLang="en-US" dirty="0"/>
              <a:t> ने समन्वय के लिए राष्ट्रीय स्तर पर </a:t>
            </a:r>
            <a:r>
              <a:rPr lang="hi" altLang="en-US" b="1" dirty="0"/>
              <a:t>कोर स्टाफ नियुक्त किया है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CE5BB72-5018-4C2F-8D48-265540CCD9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77813"/>
            <a:ext cx="8686800" cy="636587"/>
          </a:xfrm>
        </p:spPr>
        <p:txBody>
          <a:bodyPr/>
          <a:lstStyle/>
          <a:p>
            <a:pPr eaLnBrk="1" hangingPunct="1"/>
            <a:r>
              <a:rPr lang="hi" altLang="en-US" sz="3200" b="1"/>
              <a:t>सीएसआर पहलों की पहचान के लिए विचार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1B64E2C-54AF-4E89-9D4A-96088A4688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7630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i-IN" altLang="en-US" sz="2000" dirty="0"/>
              <a:t>भाविप्रा</a:t>
            </a:r>
            <a:r>
              <a:rPr lang="hi" altLang="en-US" sz="2000" dirty="0"/>
              <a:t> के चिन्हित प्राथमिकता वाले क्षेत्रों में होना चाहिए।</a:t>
            </a:r>
          </a:p>
          <a:p>
            <a:pPr eaLnBrk="1" hangingPunct="1">
              <a:lnSpc>
                <a:spcPct val="90000"/>
              </a:lnSpc>
            </a:pPr>
            <a:r>
              <a:rPr lang="hi" altLang="en-US" sz="2000" dirty="0"/>
              <a:t>सहायता परियोजना आधारित होगी जिसके स्पष्ट परिणाम होंगे, दान नहीं</a:t>
            </a:r>
          </a:p>
          <a:p>
            <a:pPr eaLnBrk="1" hangingPunct="1">
              <a:lnSpc>
                <a:spcPct val="90000"/>
              </a:lnSpc>
            </a:pPr>
            <a:r>
              <a:rPr lang="hi" altLang="en-US" sz="2000" dirty="0"/>
              <a:t>पूर्वनिर्धारित समय सीमा और मील के पत्थर।</a:t>
            </a:r>
          </a:p>
          <a:p>
            <a:pPr eaLnBrk="1" hangingPunct="1">
              <a:lnSpc>
                <a:spcPct val="90000"/>
              </a:lnSpc>
            </a:pPr>
            <a:r>
              <a:rPr lang="hi" altLang="en-US" sz="2000" dirty="0"/>
              <a:t>साक्ष्य और जरूरतों के आकलन के आधार पर पहचान की गई परियोजनाएं।</a:t>
            </a:r>
          </a:p>
          <a:p>
            <a:pPr eaLnBrk="1" hangingPunct="1">
              <a:lnSpc>
                <a:spcPct val="90000"/>
              </a:lnSpc>
            </a:pPr>
            <a:r>
              <a:rPr lang="hi" altLang="en-US" sz="2000" dirty="0"/>
              <a:t>परियोजनाओं की योजना बनाने के लिए समुदायों को शामिल करने वाली भागीदारी प्रक्रियाएं।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hi" altLang="en-US" sz="2000" dirty="0"/>
              <a:t>अन्य:</a:t>
            </a:r>
          </a:p>
          <a:p>
            <a:pPr lvl="1" eaLnBrk="1" hangingPunct="1">
              <a:lnSpc>
                <a:spcPct val="90000"/>
              </a:lnSpc>
            </a:pPr>
            <a:r>
              <a:rPr lang="hi" altLang="en-US" sz="1800" dirty="0"/>
              <a:t>जहां जरूरत होगी, कल्याणमयी से सुझाव मांगे जाएंगे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r>
              <a:rPr lang="hi" altLang="en-US" sz="1800" dirty="0"/>
              <a:t>तकनीकी निरीक्षण, निगरानी, गुणवत्ता आश्वासन, प्रशिक्षण आदि के लिए </a:t>
            </a:r>
            <a:r>
              <a:rPr lang="hi-IN" altLang="en-US" sz="1800" dirty="0"/>
              <a:t>भाविप्रा</a:t>
            </a:r>
            <a:r>
              <a:rPr lang="hi" altLang="en-US" sz="1800" dirty="0"/>
              <a:t> द्वारा विशेषज्ञों को काम पर रखा जा सकता है।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r>
              <a:rPr lang="hi-IN" altLang="en-US" sz="1800" dirty="0"/>
              <a:t>भाविप्रा</a:t>
            </a:r>
            <a:r>
              <a:rPr lang="hi" altLang="en-US" sz="1800" dirty="0"/>
              <a:t> की सीएसआर गतिविधियों के प्रभाव के स्वतंत्र मूल्यांकन के लिए बाहरी विशेषज्ञों/संगठनों को लगाया जा सकता है।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9">
            <a:extLst>
              <a:ext uri="{FF2B5EF4-FFF2-40B4-BE49-F238E27FC236}">
                <a16:creationId xmlns:a16="http://schemas.microsoft.com/office/drawing/2014/main" id="{B6BCAFDA-2797-462A-8AC0-B9FB243FF7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/>
              <a:t>निरीक्षण तंत्र</a:t>
            </a:r>
          </a:p>
        </p:txBody>
      </p:sp>
      <p:sp>
        <p:nvSpPr>
          <p:cNvPr id="66630" name="Rectangle 70">
            <a:extLst>
              <a:ext uri="{FF2B5EF4-FFF2-40B4-BE49-F238E27FC236}">
                <a16:creationId xmlns:a16="http://schemas.microsoft.com/office/drawing/2014/main" id="{433A419D-D31B-4928-9A41-AC492D42C7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8392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i" altLang="en-US" sz="1800" dirty="0"/>
              <a:t>सीएचक्यू सीएसआर समिति (ईडी </a:t>
            </a:r>
            <a:r>
              <a:rPr lang="hi-IN" altLang="en-US" sz="1800" dirty="0"/>
              <a:t>प्र</a:t>
            </a:r>
            <a:r>
              <a:rPr lang="hi" altLang="en-US" sz="1800" dirty="0"/>
              <a:t>चालन को रिपोर्ट करना):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वार्षिक योजनाएँ तैयार करना;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वित्तीय और कार्यक्रम लक्ष्यों पर अनुवर्ती कार्रवाई;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सीएसआर परियोजनाओं को मंजूरी;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एनजीओ चयन की सुविधा;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आवधिक निगरानी और मूल्यांकन यात्राओं का समन्वय;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कार्यान्वयन करने वाले संगठनों को प्रतिक्रिया प्रदान करें और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तिमाही आधार पर प्रगति पर बोर्ड को रिपोर्ट करें</a:t>
            </a:r>
          </a:p>
          <a:p>
            <a:pPr eaLnBrk="1" hangingPunct="1">
              <a:lnSpc>
                <a:spcPct val="80000"/>
              </a:lnSpc>
            </a:pPr>
            <a:r>
              <a:rPr lang="hi-IN" altLang="en-US" sz="1800" dirty="0"/>
              <a:t>आरईडी </a:t>
            </a:r>
            <a:r>
              <a:rPr lang="hi" altLang="en-US" sz="1800" dirty="0"/>
              <a:t> की अध्यक्षता में क्षेत्रीय पर्यवेक्षी समिति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क्षेत्र में सीएसआर लक्ष्यों पर अनुवर्ती कार्रवाई करना;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एपीडी की क्षेत्रीय बैठकों की कार्यसूची में सीएसआर को शामिल करें;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सीएसआर समिति की सिफारिशों का अनुपालन सुनिश्चित करना;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उपयुक्त के रूप में तकनीकी सहायता के लिए अनुरोध;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क्षेत्र से सीएसआर समिति को त्रैमासिक अद्यतन प्रदान करें</a:t>
            </a:r>
          </a:p>
          <a:p>
            <a:pPr eaLnBrk="1" hangingPunct="1">
              <a:lnSpc>
                <a:spcPct val="80000"/>
              </a:lnSpc>
            </a:pPr>
            <a:r>
              <a:rPr lang="hi" altLang="en-US" sz="1800" dirty="0"/>
              <a:t>एपीडी . की अध्यक्षता में हवाईअड्डा स्तरीय स्थानीय समन्वय समिति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सीएसआर के लिए स्थानीय अवसरों की पहचान करना;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परियोजनाओं के निर्माण और कार्यान्वयन संगठनों की पहचान की सुविधा;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सीएसआर परियोजनाओं की प्रगति की नियमित निगरानी करना;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लक्ष्यों का पालन करें;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सीएसआर समिति की सिफारिशों का अनुपालन सुनिश्चित करना;</a:t>
            </a:r>
          </a:p>
          <a:p>
            <a:pPr lvl="2" eaLnBrk="1" hangingPunct="1">
              <a:lnSpc>
                <a:spcPct val="80000"/>
              </a:lnSpc>
            </a:pPr>
            <a:r>
              <a:rPr lang="hi" altLang="en-US" sz="1400" dirty="0"/>
              <a:t>मासिक आधार पर एमआईएस रिपोर्ट क्षेत्रीय और राष्ट्रीय स्तर पर भेजें।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400" dirty="0"/>
          </a:p>
          <a:p>
            <a:pPr lvl="2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i" altLang="en-US" sz="1400" b="1" dirty="0">
                <a:solidFill>
                  <a:srgbClr val="FF0000"/>
                </a:solidFill>
              </a:rPr>
              <a:t>जहां जरूरत हो कल्याणमयी का समर्थन मांगें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6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6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66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66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66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6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6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66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66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66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66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63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63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663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663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6663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6663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6663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6663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6663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6663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6663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66630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5770FC15-6D47-4D58-8472-4F624B51E6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 b="1"/>
              <a:t>फंड आवंटन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D2F71D2-0068-420C-A769-C6CC85F4BF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5410200"/>
          </a:xfrm>
        </p:spPr>
        <p:txBody>
          <a:bodyPr/>
          <a:lstStyle/>
          <a:p>
            <a:pPr eaLnBrk="1" hangingPunct="1"/>
            <a:r>
              <a:rPr lang="hi" altLang="en-US" dirty="0"/>
              <a:t>कर पश्चात लाभ के अधिकतम 2% तक का कुल आवंटन प्रत्येक वर्ष सीएसआर के कार्यान्वयन के लिए निर्धारित किया जाएगा।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hi" altLang="en-US" dirty="0"/>
              <a:t>राशि </a:t>
            </a:r>
            <a:r>
              <a:rPr lang="hi-IN" altLang="en-US" dirty="0"/>
              <a:t>भाविप्रा</a:t>
            </a:r>
            <a:r>
              <a:rPr lang="hi" altLang="en-US" dirty="0"/>
              <a:t> के नव निर्मित गैर व्यपगत निधि में अंतरित की जाएगी।</a:t>
            </a:r>
          </a:p>
          <a:p>
            <a:pPr lvl="1" eaLnBrk="1" hangingPunct="1"/>
            <a:r>
              <a:rPr lang="hi" altLang="en-US" dirty="0"/>
              <a:t>कार्यान्वयन के लिए अनुबंधित संगठनों के खाते में धनराशि स्थानांतरित की जाएगी।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hi" altLang="en-US" dirty="0"/>
              <a:t>अव्ययित राशि को आगे ले जाया जाएगा और अगले वर्ष की योजना में शामिल किया जाएगा।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16095A16-2E78-4DDD-B87F-3B185318F0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i" altLang="en-US" sz="5200" dirty="0"/>
              <a:t>चलो </a:t>
            </a:r>
            <a:r>
              <a:rPr lang="hi-IN" altLang="en-US" sz="5200" dirty="0"/>
              <a:t>बोलना </a:t>
            </a:r>
            <a:r>
              <a:rPr lang="hi" altLang="en-US" sz="5200" dirty="0"/>
              <a:t>बंद करते हैं, </a:t>
            </a:r>
            <a:br>
              <a:rPr lang="en-US" altLang="en-US" sz="5200" dirty="0"/>
            </a:br>
            <a:r>
              <a:rPr lang="hi" altLang="en-US" sz="5200" b="1" dirty="0"/>
              <a:t>कुछ करना चाहिए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295C3063-9C3B-4DF1-B1C8-BB0CDE163AF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hi" altLang="en-US" dirty="0">
                <a:solidFill>
                  <a:schemeClr val="tx2"/>
                </a:solidFill>
              </a:rPr>
              <a:t>और कहने </a:t>
            </a:r>
            <a:r>
              <a:rPr lang="hi-IN" altLang="en-US" dirty="0">
                <a:solidFill>
                  <a:schemeClr val="tx2"/>
                </a:solidFill>
              </a:rPr>
              <a:t>लगो</a:t>
            </a:r>
            <a:r>
              <a:rPr lang="hi" altLang="en-US" dirty="0">
                <a:solidFill>
                  <a:schemeClr val="tx2"/>
                </a:solidFill>
              </a:rPr>
              <a:t>,</a:t>
            </a:r>
          </a:p>
          <a:p>
            <a:pPr eaLnBrk="1" hangingPunct="1"/>
            <a:r>
              <a:rPr lang="hi" altLang="en-US" b="1" dirty="0">
                <a:solidFill>
                  <a:schemeClr val="tx2"/>
                </a:solidFill>
              </a:rPr>
              <a:t>मुझे कुछ करना चाहिए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  <p:bldP spid="727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7B8124C-E9FB-4180-AF06-B9FF8F37C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/>
              <a:t>सीएसआर क्या है?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89B46578-5166-4FE6-89F0-89E76994D4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i" altLang="en-US"/>
              <a:t>यह एक अवधारणा है जिसके द्वारा संगठन समुदायों पर अपनी गतिविधियों </a:t>
            </a:r>
            <a:r>
              <a:rPr lang="hi" altLang="en-US" b="1"/>
              <a:t>के प्रभाव की जिम्मेदारी लेते हुए </a:t>
            </a:r>
            <a:r>
              <a:rPr lang="hi" altLang="en-US"/>
              <a:t>समाज </a:t>
            </a:r>
            <a:r>
              <a:rPr lang="hi" altLang="en-US" b="1"/>
              <a:t>के हितों पर विचार करते हैं।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hi" altLang="en-US"/>
              <a:t>यह कानून का पालन करने के लिए वैधानिक दायित्व से परे है।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hi" altLang="en-US"/>
              <a:t>यह व्यावसायिक नैतिकता और समाज को "वापस देने" की प्रतिबद्धता का एक हिस्सा है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>
            <a:extLst>
              <a:ext uri="{FF2B5EF4-FFF2-40B4-BE49-F238E27FC236}">
                <a16:creationId xmlns:a16="http://schemas.microsoft.com/office/drawing/2014/main" id="{CDEA26CB-B9DA-4AFF-99F5-468D663653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i" altLang="en-US"/>
              <a:t>धन्यवाद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36DEB8D-35BF-47AF-BA12-99B9A136ED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 dirty="0"/>
              <a:t>सीएसआर  का विकास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8FC4716-2E4D-45E4-845E-4BC051E96C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5124" name="AutoShape 4">
            <a:extLst>
              <a:ext uri="{FF2B5EF4-FFF2-40B4-BE49-F238E27FC236}">
                <a16:creationId xmlns:a16="http://schemas.microsoft.com/office/drawing/2014/main" id="{8BD075B5-1DFB-4B3C-BA07-657B16314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638800"/>
            <a:ext cx="2286000" cy="990600"/>
          </a:xfrm>
          <a:prstGeom prst="upArrowCallout">
            <a:avLst>
              <a:gd name="adj1" fmla="val 57692"/>
              <a:gd name="adj2" fmla="val 57692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IN" altLang="en-US"/>
          </a:p>
        </p:txBody>
      </p:sp>
      <p:sp>
        <p:nvSpPr>
          <p:cNvPr id="68613" name="Text Box 5">
            <a:extLst>
              <a:ext uri="{FF2B5EF4-FFF2-40B4-BE49-F238E27FC236}">
                <a16:creationId xmlns:a16="http://schemas.microsoft.com/office/drawing/2014/main" id="{C7918428-1159-4E84-A532-220E25F06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1722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कॉर्पोरेट लाभ</a:t>
            </a:r>
          </a:p>
        </p:txBody>
      </p:sp>
      <p:sp>
        <p:nvSpPr>
          <p:cNvPr id="5126" name="AutoShape 6">
            <a:extLst>
              <a:ext uri="{FF2B5EF4-FFF2-40B4-BE49-F238E27FC236}">
                <a16:creationId xmlns:a16="http://schemas.microsoft.com/office/drawing/2014/main" id="{147F9B05-AB38-4AAF-8708-A0E7F0490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343400"/>
            <a:ext cx="2286000" cy="990600"/>
          </a:xfrm>
          <a:prstGeom prst="upArrowCallout">
            <a:avLst>
              <a:gd name="adj1" fmla="val 57692"/>
              <a:gd name="adj2" fmla="val 57692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IN" altLang="en-US"/>
          </a:p>
        </p:txBody>
      </p:sp>
      <p:sp>
        <p:nvSpPr>
          <p:cNvPr id="68615" name="Text Box 7">
            <a:extLst>
              <a:ext uri="{FF2B5EF4-FFF2-40B4-BE49-F238E27FC236}">
                <a16:creationId xmlns:a16="http://schemas.microsoft.com/office/drawing/2014/main" id="{7D2F86EE-D531-42BD-A04C-6B278DF06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800600"/>
            <a:ext cx="205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लोकोपकार</a:t>
            </a:r>
          </a:p>
        </p:txBody>
      </p:sp>
      <p:sp>
        <p:nvSpPr>
          <p:cNvPr id="5128" name="AutoShape 8">
            <a:extLst>
              <a:ext uri="{FF2B5EF4-FFF2-40B4-BE49-F238E27FC236}">
                <a16:creationId xmlns:a16="http://schemas.microsoft.com/office/drawing/2014/main" id="{188C83A1-F3E4-4366-8516-EF6BCCFF8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752600"/>
            <a:ext cx="2286000" cy="990600"/>
          </a:xfrm>
          <a:prstGeom prst="upArrowCallout">
            <a:avLst>
              <a:gd name="adj1" fmla="val 57692"/>
              <a:gd name="adj2" fmla="val 57692"/>
              <a:gd name="adj3" fmla="val 16667"/>
              <a:gd name="adj4" fmla="val 66667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IN" altLang="en-US"/>
          </a:p>
        </p:txBody>
      </p:sp>
      <p:sp>
        <p:nvSpPr>
          <p:cNvPr id="5129" name="AutoShape 9">
            <a:extLst>
              <a:ext uri="{FF2B5EF4-FFF2-40B4-BE49-F238E27FC236}">
                <a16:creationId xmlns:a16="http://schemas.microsoft.com/office/drawing/2014/main" id="{08B6155F-6AB4-414D-9BD5-17A11BE65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00"/>
            <a:ext cx="2286000" cy="990600"/>
          </a:xfrm>
          <a:prstGeom prst="upArrowCallout">
            <a:avLst>
              <a:gd name="adj1" fmla="val 57692"/>
              <a:gd name="adj2" fmla="val 57692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IN" altLang="en-US"/>
          </a:p>
        </p:txBody>
      </p:sp>
      <p:sp>
        <p:nvSpPr>
          <p:cNvPr id="68618" name="Text Box 10">
            <a:extLst>
              <a:ext uri="{FF2B5EF4-FFF2-40B4-BE49-F238E27FC236}">
                <a16:creationId xmlns:a16="http://schemas.microsoft.com/office/drawing/2014/main" id="{393B07D1-3688-43DF-84E8-2D999369B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352800"/>
            <a:ext cx="3200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i-IN" altLang="en-US" dirty="0">
                <a:latin typeface="Arial" panose="020B0604020202020204" pitchFamily="34" charset="0"/>
              </a:rPr>
              <a:t>रणनीतिक </a:t>
            </a:r>
            <a:r>
              <a:rPr lang="hi" altLang="en-US" dirty="0">
                <a:latin typeface="Arial" panose="020B0604020202020204" pitchFamily="34" charset="0"/>
              </a:rPr>
              <a:t>सामुदायिक निवेश</a:t>
            </a:r>
          </a:p>
        </p:txBody>
      </p:sp>
      <p:sp>
        <p:nvSpPr>
          <p:cNvPr id="68619" name="Text Box 11">
            <a:extLst>
              <a:ext uri="{FF2B5EF4-FFF2-40B4-BE49-F238E27FC236}">
                <a16:creationId xmlns:a16="http://schemas.microsoft.com/office/drawing/2014/main" id="{090BBF75-AAA5-44E1-827F-DF57E758F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57400"/>
            <a:ext cx="2362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अच्छी कॉर्पोरेट नागरिकता</a:t>
            </a:r>
          </a:p>
        </p:txBody>
      </p:sp>
      <p:sp>
        <p:nvSpPr>
          <p:cNvPr id="68620" name="Text Box 12">
            <a:extLst>
              <a:ext uri="{FF2B5EF4-FFF2-40B4-BE49-F238E27FC236}">
                <a16:creationId xmlns:a16="http://schemas.microsoft.com/office/drawing/2014/main" id="{A78B7022-FBD1-4EC6-9C8A-CD4D2A6B3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6096000"/>
            <a:ext cx="419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 b="1">
                <a:latin typeface="Arial" panose="020B0604020202020204" pitchFamily="34" charset="0"/>
              </a:rPr>
              <a:t>शुद्ध स्वार्थ</a:t>
            </a:r>
          </a:p>
        </p:txBody>
      </p:sp>
      <p:sp>
        <p:nvSpPr>
          <p:cNvPr id="5133" name="Line 13">
            <a:extLst>
              <a:ext uri="{FF2B5EF4-FFF2-40B4-BE49-F238E27FC236}">
                <a16:creationId xmlns:a16="http://schemas.microsoft.com/office/drawing/2014/main" id="{84F20CC3-0AFF-4340-AE7C-B1B0E7AC8B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6248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8622" name="Text Box 14">
            <a:extLst>
              <a:ext uri="{FF2B5EF4-FFF2-40B4-BE49-F238E27FC236}">
                <a16:creationId xmlns:a16="http://schemas.microsoft.com/office/drawing/2014/main" id="{A2FB781C-3435-486D-9A02-B77855B72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876800"/>
            <a:ext cx="411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-IN" altLang="en-US" b="1" dirty="0">
                <a:latin typeface="Arial" panose="020B0604020202020204" pitchFamily="34" charset="0"/>
              </a:rPr>
              <a:t>चैरिटी </a:t>
            </a:r>
            <a:r>
              <a:rPr lang="hi" altLang="en-US" b="1" dirty="0">
                <a:latin typeface="Arial" panose="020B0604020202020204" pitchFamily="34" charset="0"/>
              </a:rPr>
              <a:t> के लिए निष्क्रिय दान</a:t>
            </a:r>
          </a:p>
        </p:txBody>
      </p:sp>
      <p:sp>
        <p:nvSpPr>
          <p:cNvPr id="5135" name="Line 15">
            <a:extLst>
              <a:ext uri="{FF2B5EF4-FFF2-40B4-BE49-F238E27FC236}">
                <a16:creationId xmlns:a16="http://schemas.microsoft.com/office/drawing/2014/main" id="{A15A8B69-1BF3-4883-B1DE-A622CB24D7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5029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5136" name="Line 16">
            <a:extLst>
              <a:ext uri="{FF2B5EF4-FFF2-40B4-BE49-F238E27FC236}">
                <a16:creationId xmlns:a16="http://schemas.microsoft.com/office/drawing/2014/main" id="{BB07856D-2997-4D2B-9612-5D4BF6B8B9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733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5137" name="Line 17">
            <a:extLst>
              <a:ext uri="{FF2B5EF4-FFF2-40B4-BE49-F238E27FC236}">
                <a16:creationId xmlns:a16="http://schemas.microsoft.com/office/drawing/2014/main" id="{7B1A123B-7010-4A4F-9080-2506B8B56B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2438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8626" name="Text Box 18">
            <a:extLst>
              <a:ext uri="{FF2B5EF4-FFF2-40B4-BE49-F238E27FC236}">
                <a16:creationId xmlns:a16="http://schemas.microsoft.com/office/drawing/2014/main" id="{021D35EE-CD44-48EB-A4FC-9363772FE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581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 b="1" dirty="0">
                <a:latin typeface="Arial" panose="020B0604020202020204" pitchFamily="34" charset="0"/>
              </a:rPr>
              <a:t>व्यावसायिक हित से जुड़ा रणनीतिक दान</a:t>
            </a:r>
          </a:p>
        </p:txBody>
      </p:sp>
      <p:sp>
        <p:nvSpPr>
          <p:cNvPr id="68627" name="Text Box 19">
            <a:extLst>
              <a:ext uri="{FF2B5EF4-FFF2-40B4-BE49-F238E27FC236}">
                <a16:creationId xmlns:a16="http://schemas.microsoft.com/office/drawing/2014/main" id="{2EA25EA3-1E31-493E-8B02-F6FEC9516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209800"/>
            <a:ext cx="426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 b="1" dirty="0">
                <a:latin typeface="Arial" panose="020B0604020202020204" pitchFamily="34" charset="0"/>
              </a:rPr>
              <a:t>व्यवसाय योजना के भाग के रूप में सामाजिक विकास में निवेश</a:t>
            </a:r>
          </a:p>
        </p:txBody>
      </p:sp>
      <p:sp>
        <p:nvSpPr>
          <p:cNvPr id="68628" name="AutoShape 20">
            <a:extLst>
              <a:ext uri="{FF2B5EF4-FFF2-40B4-BE49-F238E27FC236}">
                <a16:creationId xmlns:a16="http://schemas.microsoft.com/office/drawing/2014/main" id="{7F30CC03-8377-4306-A733-9BD6B7280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219200"/>
            <a:ext cx="2743200" cy="762000"/>
          </a:xfrm>
          <a:prstGeom prst="wedgeRoundRectCallout">
            <a:avLst>
              <a:gd name="adj1" fmla="val -108102"/>
              <a:gd name="adj2" fmla="val 58333"/>
              <a:gd name="adj3" fmla="val 16667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8629" name="Text Box 21">
            <a:extLst>
              <a:ext uri="{FF2B5EF4-FFF2-40B4-BE49-F238E27FC236}">
                <a16:creationId xmlns:a16="http://schemas.microsoft.com/office/drawing/2014/main" id="{194774A5-53C1-446D-8B24-EBD4A63DF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4478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i" altLang="en-US" dirty="0">
                <a:latin typeface="Arial" panose="020B0604020202020204" pitchFamily="34" charset="0"/>
              </a:rPr>
              <a:t>हम यहाँ </a:t>
            </a:r>
            <a:r>
              <a:rPr lang="hi-IN" altLang="en-US" dirty="0">
                <a:latin typeface="Arial" panose="020B0604020202020204" pitchFamily="34" charset="0"/>
              </a:rPr>
              <a:t>जा</a:t>
            </a:r>
            <a:r>
              <a:rPr lang="hi" altLang="en-US" dirty="0">
                <a:latin typeface="Arial" panose="020B0604020202020204" pitchFamily="34" charset="0"/>
              </a:rPr>
              <a:t> रहे हैं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8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8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8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8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8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68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8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8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68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6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8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8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CF3E245-804E-46EC-A44F-507E6E7230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/>
              <a:t>सामाजिक जिम्मेदारी के स्तर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3C6EDF1-4DFE-4E90-8BB1-E800CECC48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51193EAE-2557-42BC-8C4B-8ABE6EA7B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8862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2DCFCB94-CFF5-4F84-A95B-3AD9F7524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410200"/>
            <a:ext cx="4038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IN" altLang="en-US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5D2DA0F-D9C3-4D37-BE22-4378C0EA9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495800"/>
            <a:ext cx="3886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IN" alt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5CF24B59-A105-4292-81EE-88F1E247F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581400"/>
            <a:ext cx="3962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IN" altLang="en-US"/>
          </a:p>
        </p:txBody>
      </p:sp>
      <p:sp>
        <p:nvSpPr>
          <p:cNvPr id="6152" name="Rectangle 8">
            <a:extLst>
              <a:ext uri="{FF2B5EF4-FFF2-40B4-BE49-F238E27FC236}">
                <a16:creationId xmlns:a16="http://schemas.microsoft.com/office/drawing/2014/main" id="{444CBA2B-F2B4-42E6-95F6-E2CDD3150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667000"/>
            <a:ext cx="3886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IN" altLang="en-US"/>
          </a:p>
        </p:txBody>
      </p:sp>
      <p:sp>
        <p:nvSpPr>
          <p:cNvPr id="6153" name="Text Box 9">
            <a:extLst>
              <a:ext uri="{FF2B5EF4-FFF2-40B4-BE49-F238E27FC236}">
                <a16:creationId xmlns:a16="http://schemas.microsoft.com/office/drawing/2014/main" id="{43A373A9-CB67-4642-9ED7-8A688AB06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6388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i" altLang="en-US" b="1">
                <a:latin typeface="Arial" panose="020B0604020202020204" pitchFamily="34" charset="0"/>
              </a:rPr>
              <a:t>कर्मचारी कल्याण</a:t>
            </a:r>
          </a:p>
        </p:txBody>
      </p:sp>
      <p:sp>
        <p:nvSpPr>
          <p:cNvPr id="6154" name="Text Box 10">
            <a:extLst>
              <a:ext uri="{FF2B5EF4-FFF2-40B4-BE49-F238E27FC236}">
                <a16:creationId xmlns:a16="http://schemas.microsoft.com/office/drawing/2014/main" id="{16FEE895-6F28-4929-AE08-18E61467C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724400"/>
            <a:ext cx="335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i" altLang="en-US" b="1">
                <a:latin typeface="Arial" panose="020B0604020202020204" pitchFamily="34" charset="0"/>
              </a:rPr>
              <a:t>कर्मचारी परिवारों का कल्याण</a:t>
            </a:r>
          </a:p>
        </p:txBody>
      </p:sp>
      <p:sp>
        <p:nvSpPr>
          <p:cNvPr id="6155" name="Text Box 11">
            <a:extLst>
              <a:ext uri="{FF2B5EF4-FFF2-40B4-BE49-F238E27FC236}">
                <a16:creationId xmlns:a16="http://schemas.microsoft.com/office/drawing/2014/main" id="{132F9B8D-97B0-474F-A748-89B37B7C5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810000"/>
            <a:ext cx="419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 b="1">
                <a:latin typeface="Arial" panose="020B0604020202020204" pitchFamily="34" charset="0"/>
              </a:rPr>
              <a:t>तत्काल सामुदायिक विकास</a:t>
            </a:r>
          </a:p>
        </p:txBody>
      </p:sp>
      <p:sp>
        <p:nvSpPr>
          <p:cNvPr id="6156" name="Text Box 12">
            <a:extLst>
              <a:ext uri="{FF2B5EF4-FFF2-40B4-BE49-F238E27FC236}">
                <a16:creationId xmlns:a16="http://schemas.microsoft.com/office/drawing/2014/main" id="{62C61D7A-24A1-4FCB-AEE4-5524E3E18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895600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i" altLang="en-US" b="1">
                <a:latin typeface="Arial" panose="020B0604020202020204" pitchFamily="34" charset="0"/>
              </a:rPr>
              <a:t>राष्ट्र निर्माण</a:t>
            </a:r>
          </a:p>
        </p:txBody>
      </p:sp>
      <p:sp>
        <p:nvSpPr>
          <p:cNvPr id="6157" name="Line 13">
            <a:extLst>
              <a:ext uri="{FF2B5EF4-FFF2-40B4-BE49-F238E27FC236}">
                <a16:creationId xmlns:a16="http://schemas.microsoft.com/office/drawing/2014/main" id="{854A13D8-020F-49C2-B0D3-A995140107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9646" name="Text Box 14">
            <a:extLst>
              <a:ext uri="{FF2B5EF4-FFF2-40B4-BE49-F238E27FC236}">
                <a16:creationId xmlns:a16="http://schemas.microsoft.com/office/drawing/2014/main" id="{EB0F4276-5906-4F85-9C84-370C21ADA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638800"/>
            <a:ext cx="335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व्यावसायिक सुरक्षा</a:t>
            </a:r>
          </a:p>
        </p:txBody>
      </p:sp>
      <p:sp>
        <p:nvSpPr>
          <p:cNvPr id="6159" name="Line 15">
            <a:extLst>
              <a:ext uri="{FF2B5EF4-FFF2-40B4-BE49-F238E27FC236}">
                <a16:creationId xmlns:a16="http://schemas.microsoft.com/office/drawing/2014/main" id="{69432BA2-1A6B-4C91-9D92-81C9BA9E76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800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9648" name="Text Box 16">
            <a:extLst>
              <a:ext uri="{FF2B5EF4-FFF2-40B4-BE49-F238E27FC236}">
                <a16:creationId xmlns:a16="http://schemas.microsoft.com/office/drawing/2014/main" id="{5DB79D55-8BA1-47E2-8344-E14B0C1C2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572000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स्टाफ बच्चों के लिए स्कूल, स्टाफ कॉलोनियों में साफ-सफाई आदि।</a:t>
            </a:r>
          </a:p>
        </p:txBody>
      </p:sp>
      <p:sp>
        <p:nvSpPr>
          <p:cNvPr id="6161" name="Line 17">
            <a:extLst>
              <a:ext uri="{FF2B5EF4-FFF2-40B4-BE49-F238E27FC236}">
                <a16:creationId xmlns:a16="http://schemas.microsoft.com/office/drawing/2014/main" id="{716D8DCB-90BF-46CE-8070-227FDAA6483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962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162" name="Line 18">
            <a:extLst>
              <a:ext uri="{FF2B5EF4-FFF2-40B4-BE49-F238E27FC236}">
                <a16:creationId xmlns:a16="http://schemas.microsoft.com/office/drawing/2014/main" id="{14BC6CCF-6902-48C1-84AD-837914B767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2971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9651" name="Text Box 19">
            <a:extLst>
              <a:ext uri="{FF2B5EF4-FFF2-40B4-BE49-F238E27FC236}">
                <a16:creationId xmlns:a16="http://schemas.microsoft.com/office/drawing/2014/main" id="{FF1052AE-AE2B-47ED-937F-DE6C45073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733800"/>
            <a:ext cx="2590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स्वच्छता, शिक्षा, पर्यावरण</a:t>
            </a:r>
          </a:p>
        </p:txBody>
      </p:sp>
      <p:sp>
        <p:nvSpPr>
          <p:cNvPr id="69652" name="Text Box 20">
            <a:extLst>
              <a:ext uri="{FF2B5EF4-FFF2-40B4-BE49-F238E27FC236}">
                <a16:creationId xmlns:a16="http://schemas.microsoft.com/office/drawing/2014/main" id="{216AE038-A85B-47A2-8B40-81E4CAF8E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819400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i" altLang="en-US">
                <a:latin typeface="Arial" panose="020B0604020202020204" pitchFamily="34" charset="0"/>
              </a:rPr>
              <a:t>अनुदान देना</a:t>
            </a:r>
          </a:p>
        </p:txBody>
      </p:sp>
      <p:sp>
        <p:nvSpPr>
          <p:cNvPr id="6165" name="Line 21">
            <a:extLst>
              <a:ext uri="{FF2B5EF4-FFF2-40B4-BE49-F238E27FC236}">
                <a16:creationId xmlns:a16="http://schemas.microsoft.com/office/drawing/2014/main" id="{3D63B592-7F85-4197-AA9A-3F265E6665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1600200"/>
            <a:ext cx="3810000" cy="487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9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9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9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9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D2A91E9-32E7-4993-8FF9-E189269FE8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914400"/>
          </a:xfrm>
        </p:spPr>
        <p:txBody>
          <a:bodyPr/>
          <a:lstStyle/>
          <a:p>
            <a:pPr eaLnBrk="1" hangingPunct="1"/>
            <a:r>
              <a:rPr lang="hi" altLang="en-US" sz="4000" b="1" dirty="0"/>
              <a:t>सीएसआर के प्रति </a:t>
            </a:r>
            <a:r>
              <a:rPr lang="hi-IN" altLang="en-US" sz="4000" b="1" dirty="0"/>
              <a:t>भाविप्रा</a:t>
            </a:r>
            <a:r>
              <a:rPr lang="hi" altLang="en-US" sz="4000" b="1" dirty="0"/>
              <a:t> की प्रतिबद्धता के अनुरूप है</a:t>
            </a:r>
            <a:endParaRPr lang="en-US" altLang="en-US" sz="4000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BFCA63C-58DA-4D0D-8619-A97F0A6602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610600" cy="4648200"/>
          </a:xfrm>
        </p:spPr>
        <p:txBody>
          <a:bodyPr/>
          <a:lstStyle/>
          <a:p>
            <a:pPr eaLnBrk="1" hangingPunct="1"/>
            <a:r>
              <a:rPr lang="hi-IN" altLang="en-US" sz="2400" dirty="0"/>
              <a:t>भाविप्रा</a:t>
            </a:r>
            <a:r>
              <a:rPr lang="hi" altLang="en-US" sz="2400" dirty="0"/>
              <a:t> का विजन: "एक विश्व स्तरीय संगठन बनना..."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 eaLnBrk="1" hangingPunct="1"/>
            <a:r>
              <a:rPr lang="hi" altLang="en-US" sz="2400" dirty="0"/>
              <a:t>मिशन "सुरक्षा और गुणवत्ता के उच्चतम मानकों को प्राप्त करने के लिए ... राष्ट्र के आर्थिक विकास और समृद्धि में योगदान"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hi" altLang="en-US" sz="2400" dirty="0"/>
              <a:t>सार्वजनिक उद्यम विभाग, भारी उद्योग और सार्वजनिक उद्यम मंत्रालय द्वारा 9 अप्रैल, 2010 को जारी केंद्रीय सार्वजनिक क्षेत्र के उद्यमों के लिए सीएसआर पर दिशानिर्देश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FF29AF9-D449-4E96-B17F-3A943E62BF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 b="1"/>
              <a:t>हमारा सीएसआर विजन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72106FC-CFC5-4265-8A54-B4121F4D52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i-IN" altLang="en-US" dirty="0"/>
              <a:t>भाविप्रा</a:t>
            </a:r>
            <a:r>
              <a:rPr lang="hi" altLang="en-US" dirty="0"/>
              <a:t> का उद्देश्य अच्छे कॉर्पोरेट शासन को </a:t>
            </a:r>
            <a:r>
              <a:rPr lang="hi" altLang="en-US" u="sng" dirty="0"/>
              <a:t>प्राप्त करना </a:t>
            </a:r>
            <a:r>
              <a:rPr lang="hi" altLang="en-US" dirty="0"/>
              <a:t>, </a:t>
            </a:r>
            <a:r>
              <a:rPr lang="hi" altLang="en-US" u="sng" dirty="0"/>
              <a:t>समेकित करना </a:t>
            </a:r>
            <a:r>
              <a:rPr lang="hi" altLang="en-US" dirty="0"/>
              <a:t>और </a:t>
            </a:r>
            <a:r>
              <a:rPr lang="hi" altLang="en-US" u="sng" dirty="0"/>
              <a:t>मजबूत करना है जिसमें शामिल हैं:</a:t>
            </a:r>
          </a:p>
          <a:p>
            <a:pPr lvl="1" eaLnBrk="1" hangingPunct="1"/>
            <a:r>
              <a:rPr lang="hi" altLang="en-US" dirty="0"/>
              <a:t>सामाजिक और पर्यावरणीय रूप से जिम्मेदार व्यावसायिक व्यवहार</a:t>
            </a:r>
          </a:p>
          <a:p>
            <a:pPr lvl="1" eaLnBrk="1" hangingPunct="1"/>
            <a:r>
              <a:rPr lang="hi" altLang="en-US" dirty="0"/>
              <a:t>जो सामाजिक कल्याण के साथ वित्तीय लाभ को संतुलित करता है।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A0D4126-5EEA-48DA-B24A-58B21D0784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 b="1" dirty="0"/>
              <a:t>मान्यता</a:t>
            </a:r>
            <a:r>
              <a:rPr lang="hi-IN" altLang="en-US" b="1" dirty="0"/>
              <a:t>एं </a:t>
            </a:r>
            <a:endParaRPr lang="hi" altLang="en-US" b="1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D6B1C01-F091-49BA-B7B9-6AACF2D66A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i-IN" altLang="en-US" sz="2400" dirty="0"/>
              <a:t>भाविप्रा</a:t>
            </a:r>
            <a:r>
              <a:rPr lang="hi" altLang="en-US" sz="2400" dirty="0"/>
              <a:t> स्वीकार करता है कि उसके मुख्य व्यवसाय के </a:t>
            </a:r>
            <a:r>
              <a:rPr lang="hi" altLang="en-US" sz="2400" b="1" dirty="0"/>
              <a:t>अपेक्षित परिणाम </a:t>
            </a:r>
            <a:r>
              <a:rPr lang="hi" altLang="en-US" sz="2400" dirty="0"/>
              <a:t>और </a:t>
            </a:r>
            <a:r>
              <a:rPr lang="hi" altLang="en-US" sz="2400" b="1" dirty="0"/>
              <a:t>प्रभाव हैं या हो सकते हैं या हो सकते </a:t>
            </a:r>
            <a:r>
              <a:rPr lang="hi" altLang="en-US" sz="2400" dirty="0"/>
              <a:t>हैं जो कि हवाई अड्डों का निर्माण और संचालन करना है।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hi" altLang="en-US" sz="2400" dirty="0"/>
              <a:t>जबकि </a:t>
            </a:r>
            <a:r>
              <a:rPr lang="hi" altLang="en-US" sz="2400" b="1" dirty="0"/>
              <a:t>इसके काम का समग्र परिणाम </a:t>
            </a:r>
            <a:r>
              <a:rPr lang="hi" altLang="en-US" sz="2400" dirty="0"/>
              <a:t>अर्थव्यवस्था और समाज में बड़े पैमाने पर सकारात्मक योगदान है, कुछ प्रभाव नकारात्मक हो सकते हैं।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hi" altLang="en-US" sz="2400" dirty="0"/>
              <a:t>इसके कार्य की प्रकृति को देखते हुए इसका </a:t>
            </a:r>
            <a:r>
              <a:rPr lang="hi" altLang="en-US" sz="2400" b="1" dirty="0"/>
              <a:t>प्राथमिक प्रभाव </a:t>
            </a:r>
            <a:r>
              <a:rPr lang="hi" altLang="en-US" sz="2400" dirty="0"/>
              <a:t>हवाई अड्डों के आसपास के वातावरण और समुदायों पर पड़ता है।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9032083-FA30-4725-8088-62BCE7A251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 b="1"/>
              <a:t>भौगोलिक फोकस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0C02D79-4FF8-464B-9D07-AC99A9AF17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4582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i" altLang="en-US" b="1" dirty="0"/>
              <a:t>तत्काल परिवेश </a:t>
            </a:r>
            <a:r>
              <a:rPr lang="hi" altLang="en-US" dirty="0"/>
              <a:t>जो हवाई अड्डों से सबसे अधिक प्रभावित होते हैं</a:t>
            </a:r>
          </a:p>
          <a:p>
            <a:pPr eaLnBrk="1" hangingPunct="1">
              <a:lnSpc>
                <a:spcPct val="90000"/>
              </a:lnSpc>
            </a:pPr>
            <a:r>
              <a:rPr lang="hi" altLang="en-US" b="1" dirty="0"/>
              <a:t>पूरे जिले, </a:t>
            </a:r>
            <a:r>
              <a:rPr lang="hi-IN" altLang="en-US" b="1" dirty="0"/>
              <a:t>कस्बे </a:t>
            </a:r>
            <a:r>
              <a:rPr lang="hi" altLang="en-US" b="1" dirty="0"/>
              <a:t>या शहर </a:t>
            </a:r>
            <a:r>
              <a:rPr lang="hi" altLang="en-US" dirty="0"/>
              <a:t>जहां हवाई अड्डा स्थित है</a:t>
            </a:r>
          </a:p>
          <a:p>
            <a:pPr eaLnBrk="1" hangingPunct="1">
              <a:lnSpc>
                <a:spcPct val="90000"/>
              </a:lnSpc>
            </a:pPr>
            <a:r>
              <a:rPr lang="hi" altLang="en-US" dirty="0"/>
              <a:t>आपातकालीन स्थितियों से निपटने और एमडीजी और पर्यावरण पर संयुक्त राष्ट्र ग्लोबल कॉम्पैक्ट प्रोग्राम सहित उच्च राष्ट्रीय लक्ष्यों को प्राप्त करने के लिए </a:t>
            </a:r>
            <a:r>
              <a:rPr lang="hi" altLang="en-US" b="1" dirty="0"/>
              <a:t>पूरे देश में 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D3E426B-042C-41C6-B1AF-7C6FE722D3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i" altLang="en-US" b="1"/>
              <a:t>कार्यक्रम फोकस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9B30DFE-719C-4A1A-91D1-7D1947A649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i" altLang="en-US" sz="1600" dirty="0"/>
              <a:t>व्यापक और </a:t>
            </a:r>
            <a:r>
              <a:rPr lang="hi" altLang="en-US" sz="1600" u="sng" dirty="0">
                <a:solidFill>
                  <a:srgbClr val="FF0000"/>
                </a:solidFill>
              </a:rPr>
              <a:t>एकीकृत सामुदायिक विकास </a:t>
            </a:r>
            <a:r>
              <a:rPr lang="hi" altLang="en-US" sz="1600" dirty="0"/>
              <a:t>पर ध्यान केंद्रित करना लेकिन उन समुदायों तक सीमित नहीं है जो हवाई अड्डों से और उसके आसपास के क्षेत्रों में सबसे अधिक सीधे प्रभावित होते हैं।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hi" altLang="en-US" sz="1600" u="sng" dirty="0">
                <a:solidFill>
                  <a:srgbClr val="FF0000"/>
                </a:solidFill>
              </a:rPr>
              <a:t>पर्यावरण संरक्षण </a:t>
            </a:r>
            <a:r>
              <a:rPr lang="hi" altLang="en-US" sz="1600" dirty="0"/>
              <a:t>के लिए अभिनव और टिकाऊ समाधान ।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hi" altLang="en-US" sz="1600" dirty="0"/>
              <a:t>बुनियादी ढांचे के विकास की योजना, डिजाइन और कार्यान्वयन में </a:t>
            </a:r>
            <a:r>
              <a:rPr lang="hi" altLang="en-US" sz="1600" u="sng" dirty="0">
                <a:solidFill>
                  <a:srgbClr val="FF0000"/>
                </a:solidFill>
              </a:rPr>
              <a:t>पर्यावरण और सामाजिक मुद्दों की </a:t>
            </a:r>
            <a:r>
              <a:rPr lang="hi" altLang="en-US" sz="1600" dirty="0"/>
              <a:t>प्राथमिकता और सर्वांगीण एकीकरण।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hi" altLang="en-US" sz="1600" u="sng" dirty="0">
                <a:solidFill>
                  <a:srgbClr val="FF0000"/>
                </a:solidFill>
              </a:rPr>
              <a:t>औपचारिक, अनौपचारिक और व्यावसायिक शिक्षा </a:t>
            </a:r>
            <a:r>
              <a:rPr lang="hi" altLang="en-US" sz="1600" dirty="0"/>
              <a:t>तक बेहतर पहुंच के साथ वंचित और हाशिए के समुदायों पर ध्यान केंद्रित करना।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hi" altLang="en-US" sz="1600" dirty="0"/>
              <a:t>आवश्यकता के आधार पर प्राकृतिक आपदाओं के समय </a:t>
            </a:r>
            <a:r>
              <a:rPr lang="hi" altLang="en-US" sz="1600" u="sng" dirty="0">
                <a:solidFill>
                  <a:srgbClr val="FF0000"/>
                </a:solidFill>
              </a:rPr>
              <a:t>राहत/पुनर्वास </a:t>
            </a:r>
            <a:r>
              <a:rPr lang="hi" altLang="en-US" sz="1600" dirty="0"/>
              <a:t>के लिए राष्ट्रीय और स्थानीय प्रयासों में योगदान ।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hi" altLang="en-US" sz="1600" u="sng" dirty="0">
                <a:solidFill>
                  <a:srgbClr val="FF0000"/>
                </a:solidFill>
              </a:rPr>
              <a:t>खेल प्रतिभाओं </a:t>
            </a:r>
            <a:r>
              <a:rPr lang="hi" altLang="en-US" sz="1600" dirty="0"/>
              <a:t>का विकास एवं प्रोत्साहन ।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hi" altLang="en-US" sz="1600" u="sng" dirty="0">
                <a:solidFill>
                  <a:srgbClr val="FF0000"/>
                </a:solidFill>
              </a:rPr>
              <a:t>स्वस्थ और सुरक्षित कार्यस्थलों </a:t>
            </a:r>
            <a:r>
              <a:rPr lang="hi" altLang="en-US" sz="1600" dirty="0"/>
              <a:t>और कर्मचारियों, उनके परिवारों और संविदा कर्मियों के कल्याण को बढ़ावा देना ।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hi-IN" altLang="en-US" sz="1600" dirty="0"/>
              <a:t>भाविप्रा</a:t>
            </a:r>
            <a:r>
              <a:rPr lang="hi" altLang="en-US" sz="1600" dirty="0"/>
              <a:t> की तुलनात्मक ताकत के आधार पर रोकथाम और आपातकालीन प्रतिक्रिया के लिए </a:t>
            </a:r>
            <a:r>
              <a:rPr lang="hi" altLang="en-US" sz="1600" u="sng" dirty="0">
                <a:solidFill>
                  <a:srgbClr val="FF0000"/>
                </a:solidFill>
              </a:rPr>
              <a:t>आपदा प्रबंधन पहल </a:t>
            </a:r>
            <a:r>
              <a:rPr lang="hi" altLang="en-US" sz="1600" dirty="0"/>
              <a:t>में सक्रिय भागीदारी 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3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1665</TotalTime>
  <Words>1676</Words>
  <Application>Microsoft Office PowerPoint</Application>
  <PresentationFormat>On-screen Show (4:3)</PresentationFormat>
  <Paragraphs>199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Garamond</vt:lpstr>
      <vt:lpstr>Times New Roman</vt:lpstr>
      <vt:lpstr>Verdana</vt:lpstr>
      <vt:lpstr>Wingdings</vt:lpstr>
      <vt:lpstr>Level</vt:lpstr>
      <vt:lpstr> निगमित सामाजिक उत्तरदायित्व </vt:lpstr>
      <vt:lpstr>सीएसआर क्या है?</vt:lpstr>
      <vt:lpstr>सीएसआर  का विकास</vt:lpstr>
      <vt:lpstr>सामाजिक जिम्मेदारी के स्तर</vt:lpstr>
      <vt:lpstr>सीएसआर के प्रति भाविप्रा की प्रतिबद्धता के अनुरूप है</vt:lpstr>
      <vt:lpstr>हमारा सीएसआर विजन</vt:lpstr>
      <vt:lpstr>मान्यताएं </vt:lpstr>
      <vt:lpstr>भौगोलिक फोकस</vt:lpstr>
      <vt:lpstr>कार्यक्रम फोकस</vt:lpstr>
      <vt:lpstr>गतिविधियां: नमूना</vt:lpstr>
      <vt:lpstr>गतिविधियां ... जारी</vt:lpstr>
      <vt:lpstr>गतिविधियां ... जारी</vt:lpstr>
      <vt:lpstr>प्रस्तावित रणनीतियाँ</vt:lpstr>
      <vt:lpstr>योजना, कार्यान्वयन, रिपोर्टिंग चक्र</vt:lpstr>
      <vt:lpstr>संस्थागत स्थापना</vt:lpstr>
      <vt:lpstr>सीएसआर पहलों की पहचान के लिए विचार</vt:lpstr>
      <vt:lpstr>निरीक्षण तंत्र</vt:lpstr>
      <vt:lpstr>फंड आवंटन</vt:lpstr>
      <vt:lpstr>चलो बोलना बंद करते हैं,  कुछ करना चाहिए</vt:lpstr>
      <vt:lpstr>धन्यवाद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for  Corporate Social Responsibility of  the Airports Authority of India</dc:title>
  <dc:creator>uesr</dc:creator>
  <cp:lastModifiedBy>SANJEEV  KUMAR</cp:lastModifiedBy>
  <cp:revision>115</cp:revision>
  <dcterms:created xsi:type="dcterms:W3CDTF">2010-05-16T09:34:06Z</dcterms:created>
  <dcterms:modified xsi:type="dcterms:W3CDTF">2022-04-20T06:41:41Z</dcterms:modified>
</cp:coreProperties>
</file>